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2" r:id="rId2"/>
    <p:sldId id="258" r:id="rId3"/>
    <p:sldId id="259" r:id="rId4"/>
    <p:sldId id="261" r:id="rId5"/>
    <p:sldId id="256" r:id="rId6"/>
    <p:sldId id="257" r:id="rId7"/>
  </p:sldIdLst>
  <p:sldSz cx="59436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9"/>
    <p:restoredTop sz="94745"/>
  </p:normalViewPr>
  <p:slideViewPr>
    <p:cSldViewPr snapToGrid="0" snapToObjects="1">
      <p:cViewPr>
        <p:scale>
          <a:sx n="99" d="100"/>
          <a:sy n="99" d="100"/>
        </p:scale>
        <p:origin x="21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5770" y="1346836"/>
            <a:ext cx="5052060" cy="2865120"/>
          </a:xfrm>
        </p:spPr>
        <p:txBody>
          <a:bodyPr anchor="b"/>
          <a:lstStyle>
            <a:lvl1pPr algn="ctr">
              <a:defRPr sz="3900"/>
            </a:lvl1pPr>
          </a:lstStyle>
          <a:p>
            <a:r>
              <a:rPr lang="en-US" smtClean="0"/>
              <a:t>Click to edit Master title style</a:t>
            </a:r>
            <a:endParaRPr lang="en-US" dirty="0"/>
          </a:p>
        </p:txBody>
      </p:sp>
      <p:sp>
        <p:nvSpPr>
          <p:cNvPr id="3" name="Subtitle 2"/>
          <p:cNvSpPr>
            <a:spLocks noGrp="1"/>
          </p:cNvSpPr>
          <p:nvPr>
            <p:ph type="subTitle" idx="1"/>
          </p:nvPr>
        </p:nvSpPr>
        <p:spPr>
          <a:xfrm>
            <a:off x="742950" y="4322446"/>
            <a:ext cx="4457700" cy="1986914"/>
          </a:xfrm>
        </p:spPr>
        <p:txBody>
          <a:bodyPr/>
          <a:lstStyle>
            <a:lvl1pPr marL="0" indent="0" algn="ctr">
              <a:buNone/>
              <a:defRPr sz="1560"/>
            </a:lvl1pPr>
            <a:lvl2pPr marL="297180" indent="0" algn="ctr">
              <a:buNone/>
              <a:defRPr sz="1300"/>
            </a:lvl2pPr>
            <a:lvl3pPr marL="594360" indent="0" algn="ctr">
              <a:buNone/>
              <a:defRPr sz="1170"/>
            </a:lvl3pPr>
            <a:lvl4pPr marL="891540" indent="0" algn="ctr">
              <a:buNone/>
              <a:defRPr sz="1040"/>
            </a:lvl4pPr>
            <a:lvl5pPr marL="1188720" indent="0" algn="ctr">
              <a:buNone/>
              <a:defRPr sz="1040"/>
            </a:lvl5pPr>
            <a:lvl6pPr marL="1485900" indent="0" algn="ctr">
              <a:buNone/>
              <a:defRPr sz="1040"/>
            </a:lvl6pPr>
            <a:lvl7pPr marL="1783080" indent="0" algn="ctr">
              <a:buNone/>
              <a:defRPr sz="1040"/>
            </a:lvl7pPr>
            <a:lvl8pPr marL="2080260" indent="0" algn="ctr">
              <a:buNone/>
              <a:defRPr sz="1040"/>
            </a:lvl8pPr>
            <a:lvl9pPr marL="2377440" indent="0" algn="ctr">
              <a:buNone/>
              <a:defRPr sz="104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3368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44556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253389" y="438150"/>
            <a:ext cx="1281589"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08623" y="438150"/>
            <a:ext cx="3770471"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39343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840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5527" y="2051688"/>
            <a:ext cx="5126355" cy="3423284"/>
          </a:xfrm>
        </p:spPr>
        <p:txBody>
          <a:bodyPr anchor="b"/>
          <a:lstStyle>
            <a:lvl1pPr>
              <a:defRPr sz="3900"/>
            </a:lvl1pPr>
          </a:lstStyle>
          <a:p>
            <a:r>
              <a:rPr lang="en-US" smtClean="0"/>
              <a:t>Click to edit Master title style</a:t>
            </a:r>
            <a:endParaRPr lang="en-US" dirty="0"/>
          </a:p>
        </p:txBody>
      </p:sp>
      <p:sp>
        <p:nvSpPr>
          <p:cNvPr id="3" name="Text Placeholder 2"/>
          <p:cNvSpPr>
            <a:spLocks noGrp="1"/>
          </p:cNvSpPr>
          <p:nvPr>
            <p:ph type="body" idx="1"/>
          </p:nvPr>
        </p:nvSpPr>
        <p:spPr>
          <a:xfrm>
            <a:off x="405527" y="5507358"/>
            <a:ext cx="5126355" cy="1800224"/>
          </a:xfrm>
        </p:spPr>
        <p:txBody>
          <a:bodyPr/>
          <a:lstStyle>
            <a:lvl1pPr marL="0" indent="0">
              <a:buNone/>
              <a:defRPr sz="1560">
                <a:solidFill>
                  <a:schemeClr val="tx1"/>
                </a:solidFill>
              </a:defRPr>
            </a:lvl1pPr>
            <a:lvl2pPr marL="297180" indent="0">
              <a:buNone/>
              <a:defRPr sz="1300">
                <a:solidFill>
                  <a:schemeClr val="tx1">
                    <a:tint val="75000"/>
                  </a:schemeClr>
                </a:solidFill>
              </a:defRPr>
            </a:lvl2pPr>
            <a:lvl3pPr marL="594360" indent="0">
              <a:buNone/>
              <a:defRPr sz="1170">
                <a:solidFill>
                  <a:schemeClr val="tx1">
                    <a:tint val="75000"/>
                  </a:schemeClr>
                </a:solidFill>
              </a:defRPr>
            </a:lvl3pPr>
            <a:lvl4pPr marL="891540" indent="0">
              <a:buNone/>
              <a:defRPr sz="1040">
                <a:solidFill>
                  <a:schemeClr val="tx1">
                    <a:tint val="75000"/>
                  </a:schemeClr>
                </a:solidFill>
              </a:defRPr>
            </a:lvl4pPr>
            <a:lvl5pPr marL="1188720" indent="0">
              <a:buNone/>
              <a:defRPr sz="1040">
                <a:solidFill>
                  <a:schemeClr val="tx1">
                    <a:tint val="75000"/>
                  </a:schemeClr>
                </a:solidFill>
              </a:defRPr>
            </a:lvl5pPr>
            <a:lvl6pPr marL="1485900" indent="0">
              <a:buNone/>
              <a:defRPr sz="1040">
                <a:solidFill>
                  <a:schemeClr val="tx1">
                    <a:tint val="75000"/>
                  </a:schemeClr>
                </a:solidFill>
              </a:defRPr>
            </a:lvl6pPr>
            <a:lvl7pPr marL="1783080" indent="0">
              <a:buNone/>
              <a:defRPr sz="1040">
                <a:solidFill>
                  <a:schemeClr val="tx1">
                    <a:tint val="75000"/>
                  </a:schemeClr>
                </a:solidFill>
              </a:defRPr>
            </a:lvl7pPr>
            <a:lvl8pPr marL="2080260" indent="0">
              <a:buNone/>
              <a:defRPr sz="1040">
                <a:solidFill>
                  <a:schemeClr val="tx1">
                    <a:tint val="75000"/>
                  </a:schemeClr>
                </a:solidFill>
              </a:defRPr>
            </a:lvl8pPr>
            <a:lvl9pPr marL="2377440" indent="0">
              <a:buNone/>
              <a:defRPr sz="1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06540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8623" y="2190750"/>
            <a:ext cx="252603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008948" y="2190750"/>
            <a:ext cx="252603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34068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9397" y="438152"/>
            <a:ext cx="5126355"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09397" y="2017396"/>
            <a:ext cx="2514421"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smtClean="0"/>
              <a:t>Click to edit Master text styles</a:t>
            </a:r>
          </a:p>
        </p:txBody>
      </p:sp>
      <p:sp>
        <p:nvSpPr>
          <p:cNvPr id="4" name="Content Placeholder 3"/>
          <p:cNvSpPr>
            <a:spLocks noGrp="1"/>
          </p:cNvSpPr>
          <p:nvPr>
            <p:ph sz="half" idx="2"/>
          </p:nvPr>
        </p:nvSpPr>
        <p:spPr>
          <a:xfrm>
            <a:off x="409397" y="3006090"/>
            <a:ext cx="2514421"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008948" y="2017396"/>
            <a:ext cx="2526804"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smtClean="0"/>
              <a:t>Click to edit Master text styles</a:t>
            </a:r>
          </a:p>
        </p:txBody>
      </p:sp>
      <p:sp>
        <p:nvSpPr>
          <p:cNvPr id="6" name="Content Placeholder 5"/>
          <p:cNvSpPr>
            <a:spLocks noGrp="1"/>
          </p:cNvSpPr>
          <p:nvPr>
            <p:ph sz="quarter" idx="4"/>
          </p:nvPr>
        </p:nvSpPr>
        <p:spPr>
          <a:xfrm>
            <a:off x="3008948" y="3006090"/>
            <a:ext cx="252680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51075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60216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1955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smtClean="0"/>
              <a:t>Click to edit Master title style</a:t>
            </a:r>
            <a:endParaRPr lang="en-US" dirty="0"/>
          </a:p>
        </p:txBody>
      </p:sp>
      <p:sp>
        <p:nvSpPr>
          <p:cNvPr id="3" name="Content Placeholder 2"/>
          <p:cNvSpPr>
            <a:spLocks noGrp="1"/>
          </p:cNvSpPr>
          <p:nvPr>
            <p:ph idx="1"/>
          </p:nvPr>
        </p:nvSpPr>
        <p:spPr>
          <a:xfrm>
            <a:off x="2526804" y="1184912"/>
            <a:ext cx="3008948" cy="5848350"/>
          </a:xfrm>
        </p:spPr>
        <p:txBody>
          <a:bodyPr/>
          <a:lstStyle>
            <a:lvl1pPr>
              <a:defRPr sz="2080"/>
            </a:lvl1pPr>
            <a:lvl2pPr>
              <a:defRPr sz="1820"/>
            </a:lvl2pPr>
            <a:lvl3pPr>
              <a:defRPr sz="156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64782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26804" y="1184912"/>
            <a:ext cx="3008948" cy="5848350"/>
          </a:xfrm>
        </p:spPr>
        <p:txBody>
          <a:bodyPr anchor="t"/>
          <a:lstStyle>
            <a:lvl1pPr marL="0" indent="0">
              <a:buNone/>
              <a:defRPr sz="2080"/>
            </a:lvl1pPr>
            <a:lvl2pPr marL="297180" indent="0">
              <a:buNone/>
              <a:defRPr sz="1820"/>
            </a:lvl2pPr>
            <a:lvl3pPr marL="594360" indent="0">
              <a:buNone/>
              <a:defRPr sz="1560"/>
            </a:lvl3pPr>
            <a:lvl4pPr marL="891540" indent="0">
              <a:buNone/>
              <a:defRPr sz="1300"/>
            </a:lvl4pPr>
            <a:lvl5pPr marL="1188720" indent="0">
              <a:buNone/>
              <a:defRPr sz="1300"/>
            </a:lvl5pPr>
            <a:lvl6pPr marL="1485900" indent="0">
              <a:buNone/>
              <a:defRPr sz="1300"/>
            </a:lvl6pPr>
            <a:lvl7pPr marL="1783080" indent="0">
              <a:buNone/>
              <a:defRPr sz="1300"/>
            </a:lvl7pPr>
            <a:lvl8pPr marL="2080260" indent="0">
              <a:buNone/>
              <a:defRPr sz="1300"/>
            </a:lvl8pPr>
            <a:lvl9pPr marL="2377440" indent="0">
              <a:buNone/>
              <a:defRPr sz="13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963324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623" y="438152"/>
            <a:ext cx="5126355"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8623" y="2190750"/>
            <a:ext cx="5126355"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08623" y="7627622"/>
            <a:ext cx="1337310" cy="438150"/>
          </a:xfrm>
          <a:prstGeom prst="rect">
            <a:avLst/>
          </a:prstGeom>
        </p:spPr>
        <p:txBody>
          <a:bodyPr vert="horz" lIns="91440" tIns="45720" rIns="91440" bIns="45720" rtlCol="0" anchor="ctr"/>
          <a:lstStyle>
            <a:lvl1pPr algn="l">
              <a:defRPr sz="780">
                <a:solidFill>
                  <a:schemeClr val="tx1">
                    <a:tint val="75000"/>
                  </a:schemeClr>
                </a:solidFill>
              </a:defRPr>
            </a:lvl1pPr>
          </a:lstStyle>
          <a:p>
            <a:fld id="{525C40F0-445F-BE44-99EA-0B81A46F05C5}" type="datetimeFigureOut">
              <a:rPr lang="en-US" smtClean="0"/>
              <a:t>3/8/19</a:t>
            </a:fld>
            <a:endParaRPr lang="en-US"/>
          </a:p>
        </p:txBody>
      </p:sp>
      <p:sp>
        <p:nvSpPr>
          <p:cNvPr id="5" name="Footer Placeholder 4"/>
          <p:cNvSpPr>
            <a:spLocks noGrp="1"/>
          </p:cNvSpPr>
          <p:nvPr>
            <p:ph type="ftr" sz="quarter" idx="3"/>
          </p:nvPr>
        </p:nvSpPr>
        <p:spPr>
          <a:xfrm>
            <a:off x="1968818" y="7627622"/>
            <a:ext cx="2005965" cy="438150"/>
          </a:xfrm>
          <a:prstGeom prst="rect">
            <a:avLst/>
          </a:prstGeom>
        </p:spPr>
        <p:txBody>
          <a:bodyPr vert="horz" lIns="91440" tIns="45720" rIns="91440" bIns="45720" rtlCol="0" anchor="ctr"/>
          <a:lstStyle>
            <a:lvl1pPr algn="ctr">
              <a:defRPr sz="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197668" y="7627622"/>
            <a:ext cx="1337310" cy="438150"/>
          </a:xfrm>
          <a:prstGeom prst="rect">
            <a:avLst/>
          </a:prstGeom>
        </p:spPr>
        <p:txBody>
          <a:bodyPr vert="horz" lIns="91440" tIns="45720" rIns="91440" bIns="45720" rtlCol="0" anchor="ctr"/>
          <a:lstStyle>
            <a:lvl1pPr algn="r">
              <a:defRPr sz="780">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484431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94360" rtl="0" eaLnBrk="1" latinLnBrk="0" hangingPunct="1">
        <a:lnSpc>
          <a:spcPct val="90000"/>
        </a:lnSpc>
        <a:spcBef>
          <a:spcPct val="0"/>
        </a:spcBef>
        <a:buNone/>
        <a:defRPr sz="2860" kern="1200">
          <a:solidFill>
            <a:schemeClr val="tx1"/>
          </a:solidFill>
          <a:latin typeface="+mj-lt"/>
          <a:ea typeface="+mj-ea"/>
          <a:cs typeface="+mj-cs"/>
        </a:defRPr>
      </a:lvl1pPr>
    </p:titleStyle>
    <p:bodyStyle>
      <a:lvl1pPr marL="148590" indent="-148590" algn="l" defTabSz="594360" rtl="0" eaLnBrk="1" latinLnBrk="0" hangingPunct="1">
        <a:lnSpc>
          <a:spcPct val="90000"/>
        </a:lnSpc>
        <a:spcBef>
          <a:spcPts val="650"/>
        </a:spcBef>
        <a:buFont typeface="Arial" panose="020B0604020202020204" pitchFamily="34" charset="0"/>
        <a:buChar char="•"/>
        <a:defRPr sz="1820" kern="1200">
          <a:solidFill>
            <a:schemeClr val="tx1"/>
          </a:solidFill>
          <a:latin typeface="+mn-lt"/>
          <a:ea typeface="+mn-ea"/>
          <a:cs typeface="+mn-cs"/>
        </a:defRPr>
      </a:lvl1pPr>
      <a:lvl2pPr marL="445770" indent="-148590" algn="l" defTabSz="594360" rtl="0" eaLnBrk="1" latinLnBrk="0" hangingPunct="1">
        <a:lnSpc>
          <a:spcPct val="90000"/>
        </a:lnSpc>
        <a:spcBef>
          <a:spcPts val="325"/>
        </a:spcBef>
        <a:buFont typeface="Arial" panose="020B0604020202020204" pitchFamily="34" charset="0"/>
        <a:buChar char="•"/>
        <a:defRPr sz="1560" kern="1200">
          <a:solidFill>
            <a:schemeClr val="tx1"/>
          </a:solidFill>
          <a:latin typeface="+mn-lt"/>
          <a:ea typeface="+mn-ea"/>
          <a:cs typeface="+mn-cs"/>
        </a:defRPr>
      </a:lvl2pPr>
      <a:lvl3pPr marL="742950" indent="-148590" algn="l" defTabSz="594360" rtl="0" eaLnBrk="1" latinLnBrk="0" hangingPunct="1">
        <a:lnSpc>
          <a:spcPct val="90000"/>
        </a:lnSpc>
        <a:spcBef>
          <a:spcPts val="325"/>
        </a:spcBef>
        <a:buFont typeface="Arial" panose="020B0604020202020204" pitchFamily="34" charset="0"/>
        <a:buChar char="•"/>
        <a:defRPr sz="1300" kern="1200">
          <a:solidFill>
            <a:schemeClr val="tx1"/>
          </a:solidFill>
          <a:latin typeface="+mn-lt"/>
          <a:ea typeface="+mn-ea"/>
          <a:cs typeface="+mn-cs"/>
        </a:defRPr>
      </a:lvl3pPr>
      <a:lvl4pPr marL="10401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4pPr>
      <a:lvl5pPr marL="133731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5pPr>
      <a:lvl6pPr marL="163449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6pPr>
      <a:lvl7pPr marL="193167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7pPr>
      <a:lvl8pPr marL="222885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8pPr>
      <a:lvl9pPr marL="25260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9pPr>
    </p:bodyStyle>
    <p:otherStyle>
      <a:defPPr>
        <a:defRPr lang="en-US"/>
      </a:defPPr>
      <a:lvl1pPr marL="0" algn="l" defTabSz="594360" rtl="0" eaLnBrk="1" latinLnBrk="0" hangingPunct="1">
        <a:defRPr sz="1170" kern="1200">
          <a:solidFill>
            <a:schemeClr val="tx1"/>
          </a:solidFill>
          <a:latin typeface="+mn-lt"/>
          <a:ea typeface="+mn-ea"/>
          <a:cs typeface="+mn-cs"/>
        </a:defRPr>
      </a:lvl1pPr>
      <a:lvl2pPr marL="297180" algn="l" defTabSz="594360" rtl="0" eaLnBrk="1" latinLnBrk="0" hangingPunct="1">
        <a:defRPr sz="1170" kern="1200">
          <a:solidFill>
            <a:schemeClr val="tx1"/>
          </a:solidFill>
          <a:latin typeface="+mn-lt"/>
          <a:ea typeface="+mn-ea"/>
          <a:cs typeface="+mn-cs"/>
        </a:defRPr>
      </a:lvl2pPr>
      <a:lvl3pPr marL="594360" algn="l" defTabSz="594360" rtl="0" eaLnBrk="1" latinLnBrk="0" hangingPunct="1">
        <a:defRPr sz="1170" kern="1200">
          <a:solidFill>
            <a:schemeClr val="tx1"/>
          </a:solidFill>
          <a:latin typeface="+mn-lt"/>
          <a:ea typeface="+mn-ea"/>
          <a:cs typeface="+mn-cs"/>
        </a:defRPr>
      </a:lvl3pPr>
      <a:lvl4pPr marL="891540" algn="l" defTabSz="594360" rtl="0" eaLnBrk="1" latinLnBrk="0" hangingPunct="1">
        <a:defRPr sz="1170" kern="1200">
          <a:solidFill>
            <a:schemeClr val="tx1"/>
          </a:solidFill>
          <a:latin typeface="+mn-lt"/>
          <a:ea typeface="+mn-ea"/>
          <a:cs typeface="+mn-cs"/>
        </a:defRPr>
      </a:lvl4pPr>
      <a:lvl5pPr marL="1188720" algn="l" defTabSz="594360" rtl="0" eaLnBrk="1" latinLnBrk="0" hangingPunct="1">
        <a:defRPr sz="1170" kern="1200">
          <a:solidFill>
            <a:schemeClr val="tx1"/>
          </a:solidFill>
          <a:latin typeface="+mn-lt"/>
          <a:ea typeface="+mn-ea"/>
          <a:cs typeface="+mn-cs"/>
        </a:defRPr>
      </a:lvl5pPr>
      <a:lvl6pPr marL="1485900" algn="l" defTabSz="594360" rtl="0" eaLnBrk="1" latinLnBrk="0" hangingPunct="1">
        <a:defRPr sz="1170" kern="1200">
          <a:solidFill>
            <a:schemeClr val="tx1"/>
          </a:solidFill>
          <a:latin typeface="+mn-lt"/>
          <a:ea typeface="+mn-ea"/>
          <a:cs typeface="+mn-cs"/>
        </a:defRPr>
      </a:lvl6pPr>
      <a:lvl7pPr marL="1783080" algn="l" defTabSz="594360" rtl="0" eaLnBrk="1" latinLnBrk="0" hangingPunct="1">
        <a:defRPr sz="1170" kern="1200">
          <a:solidFill>
            <a:schemeClr val="tx1"/>
          </a:solidFill>
          <a:latin typeface="+mn-lt"/>
          <a:ea typeface="+mn-ea"/>
          <a:cs typeface="+mn-cs"/>
        </a:defRPr>
      </a:lvl7pPr>
      <a:lvl8pPr marL="2080260" algn="l" defTabSz="594360" rtl="0" eaLnBrk="1" latinLnBrk="0" hangingPunct="1">
        <a:defRPr sz="1170" kern="1200">
          <a:solidFill>
            <a:schemeClr val="tx1"/>
          </a:solidFill>
          <a:latin typeface="+mn-lt"/>
          <a:ea typeface="+mn-ea"/>
          <a:cs typeface="+mn-cs"/>
        </a:defRPr>
      </a:lvl8pPr>
      <a:lvl9pPr marL="2377440" algn="l" defTabSz="594360" rtl="0" eaLnBrk="1" latinLnBrk="0" hangingPunct="1">
        <a:defRPr sz="11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 Id="rId3"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emf"/><Relationship Id="rId3"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8.emf"/><Relationship Id="rId9"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41" y="677211"/>
            <a:ext cx="4800360" cy="203991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52" y="3126981"/>
            <a:ext cx="2359162" cy="2359162"/>
          </a:xfrm>
          <a:prstGeom prst="rect">
            <a:avLst/>
          </a:prstGeom>
        </p:spPr>
      </p:pic>
      <p:cxnSp>
        <p:nvCxnSpPr>
          <p:cNvPr id="19" name="Straight Connector 18"/>
          <p:cNvCxnSpPr/>
          <p:nvPr/>
        </p:nvCxnSpPr>
        <p:spPr>
          <a:xfrm>
            <a:off x="2940526" y="1189285"/>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12084" y="1193339"/>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32419" y="1343319"/>
            <a:ext cx="4837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21" y="1351426"/>
            <a:ext cx="0" cy="4175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3067" y="2717130"/>
            <a:ext cx="52003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02267" y="2717130"/>
            <a:ext cx="173354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22876" y="558102"/>
            <a:ext cx="608695" cy="332399"/>
          </a:xfrm>
          <a:prstGeom prst="rect">
            <a:avLst/>
          </a:prstGeom>
          <a:noFill/>
        </p:spPr>
        <p:txBody>
          <a:bodyPr wrap="square" rtlCol="0">
            <a:spAutoFit/>
          </a:bodyPr>
          <a:lstStyle/>
          <a:p>
            <a:r>
              <a:rPr lang="en-US" sz="1560" dirty="0"/>
              <a:t>(</a:t>
            </a:r>
            <a:r>
              <a:rPr lang="en-US" sz="1560" dirty="0" err="1"/>
              <a:t>i</a:t>
            </a:r>
            <a:r>
              <a:rPr lang="en-US" sz="1560" dirty="0"/>
              <a:t>)</a:t>
            </a:r>
            <a:endParaRPr lang="en-US" sz="1560" dirty="0"/>
          </a:p>
        </p:txBody>
      </p:sp>
      <p:sp>
        <p:nvSpPr>
          <p:cNvPr id="27" name="TextBox 26"/>
          <p:cNvSpPr txBox="1"/>
          <p:nvPr/>
        </p:nvSpPr>
        <p:spPr>
          <a:xfrm>
            <a:off x="4035814" y="1778875"/>
            <a:ext cx="451873" cy="332399"/>
          </a:xfrm>
          <a:prstGeom prst="rect">
            <a:avLst/>
          </a:prstGeom>
          <a:noFill/>
        </p:spPr>
        <p:txBody>
          <a:bodyPr wrap="square" rtlCol="0">
            <a:spAutoFit/>
          </a:bodyPr>
          <a:lstStyle/>
          <a:p>
            <a:r>
              <a:rPr lang="en-US" sz="1560" dirty="0"/>
              <a:t>(ii)</a:t>
            </a:r>
            <a:endParaRPr lang="en-US" sz="1560" dirty="0"/>
          </a:p>
        </p:txBody>
      </p:sp>
      <p:sp>
        <p:nvSpPr>
          <p:cNvPr id="28" name="TextBox 27"/>
          <p:cNvSpPr txBox="1"/>
          <p:nvPr/>
        </p:nvSpPr>
        <p:spPr>
          <a:xfrm>
            <a:off x="1451960" y="1735384"/>
            <a:ext cx="451873" cy="332399"/>
          </a:xfrm>
          <a:prstGeom prst="rect">
            <a:avLst/>
          </a:prstGeom>
          <a:noFill/>
        </p:spPr>
        <p:txBody>
          <a:bodyPr wrap="square" rtlCol="0">
            <a:spAutoFit/>
          </a:bodyPr>
          <a:lstStyle/>
          <a:p>
            <a:r>
              <a:rPr lang="en-US" sz="1560" dirty="0"/>
              <a:t>(iii)</a:t>
            </a:r>
            <a:endParaRPr lang="en-US" sz="1560" dirty="0"/>
          </a:p>
        </p:txBody>
      </p:sp>
      <p:sp>
        <p:nvSpPr>
          <p:cNvPr id="29" name="TextBox 28"/>
          <p:cNvSpPr txBox="1"/>
          <p:nvPr/>
        </p:nvSpPr>
        <p:spPr>
          <a:xfrm>
            <a:off x="2600803" y="2781506"/>
            <a:ext cx="451873" cy="332399"/>
          </a:xfrm>
          <a:prstGeom prst="rect">
            <a:avLst/>
          </a:prstGeom>
          <a:noFill/>
        </p:spPr>
        <p:txBody>
          <a:bodyPr wrap="square" rtlCol="0">
            <a:spAutoFit/>
          </a:bodyPr>
          <a:lstStyle/>
          <a:p>
            <a:r>
              <a:rPr lang="en-US" sz="1560" dirty="0"/>
              <a:t>(iv)</a:t>
            </a:r>
            <a:endParaRPr lang="en-US" sz="1560" dirty="0"/>
          </a:p>
        </p:txBody>
      </p:sp>
      <p:sp>
        <p:nvSpPr>
          <p:cNvPr id="30" name="TextBox 29"/>
          <p:cNvSpPr txBox="1"/>
          <p:nvPr/>
        </p:nvSpPr>
        <p:spPr>
          <a:xfrm>
            <a:off x="1263145" y="4033440"/>
            <a:ext cx="451873" cy="332399"/>
          </a:xfrm>
          <a:prstGeom prst="rect">
            <a:avLst/>
          </a:prstGeom>
          <a:noFill/>
        </p:spPr>
        <p:txBody>
          <a:bodyPr wrap="square" rtlCol="0">
            <a:spAutoFit/>
          </a:bodyPr>
          <a:lstStyle/>
          <a:p>
            <a:r>
              <a:rPr lang="en-US" sz="1560" dirty="0"/>
              <a:t>(v)</a:t>
            </a:r>
            <a:endParaRPr lang="en-US" sz="1560" dirty="0"/>
          </a:p>
        </p:txBody>
      </p:sp>
      <p:sp>
        <p:nvSpPr>
          <p:cNvPr id="31" name="TextBox 30"/>
          <p:cNvSpPr txBox="1"/>
          <p:nvPr/>
        </p:nvSpPr>
        <p:spPr>
          <a:xfrm>
            <a:off x="4035813" y="2029444"/>
            <a:ext cx="960002" cy="452432"/>
          </a:xfrm>
          <a:prstGeom prst="rect">
            <a:avLst/>
          </a:prstGeom>
          <a:noFill/>
        </p:spPr>
        <p:txBody>
          <a:bodyPr wrap="square" rtlCol="0">
            <a:spAutoFit/>
          </a:bodyPr>
          <a:lstStyle/>
          <a:p>
            <a:r>
              <a:rPr lang="en-US" sz="1170" dirty="0">
                <a:latin typeface="Arial" charset="0"/>
                <a:ea typeface="Arial" charset="0"/>
                <a:cs typeface="Arial" charset="0"/>
              </a:rPr>
              <a:t>Score Matrix</a:t>
            </a:r>
            <a:endParaRPr lang="en-US" sz="1170" dirty="0">
              <a:latin typeface="Arial" charset="0"/>
              <a:ea typeface="Arial" charset="0"/>
              <a:cs typeface="Arial" charset="0"/>
            </a:endParaRPr>
          </a:p>
        </p:txBody>
      </p:sp>
      <p:sp>
        <p:nvSpPr>
          <p:cNvPr id="32" name="TextBox 31"/>
          <p:cNvSpPr txBox="1"/>
          <p:nvPr/>
        </p:nvSpPr>
        <p:spPr>
          <a:xfrm>
            <a:off x="1073094" y="1990660"/>
            <a:ext cx="709981" cy="272382"/>
          </a:xfrm>
          <a:prstGeom prst="rect">
            <a:avLst/>
          </a:prstGeom>
          <a:noFill/>
        </p:spPr>
        <p:txBody>
          <a:bodyPr wrap="square" rtlCol="0">
            <a:spAutoFit/>
          </a:bodyPr>
          <a:lstStyle/>
          <a:p>
            <a:r>
              <a:rPr lang="en-US" sz="1170">
                <a:latin typeface="Arial" charset="0"/>
                <a:ea typeface="Arial" charset="0"/>
                <a:cs typeface="Arial" charset="0"/>
              </a:rPr>
              <a:t>BPfilter</a:t>
            </a:r>
            <a:endParaRPr lang="en-US" sz="1170" dirty="0">
              <a:latin typeface="Arial" charset="0"/>
              <a:ea typeface="Arial" charset="0"/>
              <a:cs typeface="Arial" charset="0"/>
            </a:endParaRPr>
          </a:p>
        </p:txBody>
      </p:sp>
      <p:sp>
        <p:nvSpPr>
          <p:cNvPr id="33" name="TextBox 32"/>
          <p:cNvSpPr txBox="1"/>
          <p:nvPr/>
        </p:nvSpPr>
        <p:spPr>
          <a:xfrm>
            <a:off x="980496" y="4310403"/>
            <a:ext cx="763471" cy="272382"/>
          </a:xfrm>
          <a:prstGeom prst="rect">
            <a:avLst/>
          </a:prstGeom>
          <a:noFill/>
        </p:spPr>
        <p:txBody>
          <a:bodyPr wrap="square" rtlCol="0">
            <a:spAutoFit/>
          </a:bodyPr>
          <a:lstStyle/>
          <a:p>
            <a:r>
              <a:rPr lang="en-US" sz="1170">
                <a:latin typeface="Arial" charset="0"/>
                <a:ea typeface="Arial" charset="0"/>
                <a:cs typeface="Arial" charset="0"/>
              </a:rPr>
              <a:t>WCplot</a:t>
            </a:r>
            <a:endParaRPr lang="en-US" sz="1170" dirty="0">
              <a:latin typeface="Arial" charset="0"/>
              <a:ea typeface="Arial" charset="0"/>
              <a:cs typeface="Arial" charset="0"/>
            </a:endParaRPr>
          </a:p>
        </p:txBody>
      </p:sp>
      <p:sp>
        <p:nvSpPr>
          <p:cNvPr id="35" name="Rectangle 34"/>
          <p:cNvSpPr/>
          <p:nvPr/>
        </p:nvSpPr>
        <p:spPr>
          <a:xfrm>
            <a:off x="0" y="5779818"/>
            <a:ext cx="5943599" cy="2292935"/>
          </a:xfrm>
          <a:prstGeom prst="rect">
            <a:avLst/>
          </a:prstGeom>
        </p:spPr>
        <p:txBody>
          <a:bodyPr wrap="square">
            <a:spAutoFit/>
          </a:bodyPr>
          <a:lstStyle/>
          <a:p>
            <a:r>
              <a:rPr lang="en-US" sz="1100" b="1" dirty="0">
                <a:latin typeface="Arial" charset="0"/>
                <a:ea typeface="Arial" charset="0"/>
                <a:cs typeface="Arial" charset="0"/>
              </a:rPr>
              <a:t>Figure 4: </a:t>
            </a:r>
            <a:r>
              <a:rPr lang="en-US" sz="1100" dirty="0">
                <a:latin typeface="Arial" charset="0"/>
                <a:ea typeface="Arial" charset="0"/>
                <a:cs typeface="Arial" charset="0"/>
              </a:rPr>
              <a:t>The schematic for second order </a:t>
            </a:r>
            <a:r>
              <a:rPr lang="en-US" sz="1100" i="1" dirty="0">
                <a:latin typeface="Arial" charset="0"/>
                <a:ea typeface="Arial" charset="0"/>
                <a:cs typeface="Arial" charset="0"/>
              </a:rPr>
              <a:t>in silico </a:t>
            </a:r>
            <a:r>
              <a:rPr lang="en-US" sz="1100" dirty="0">
                <a:latin typeface="Arial" charset="0"/>
                <a:ea typeface="Arial" charset="0"/>
                <a:cs typeface="Arial" charset="0"/>
              </a:rPr>
              <a:t>mutagenesis (</a:t>
            </a:r>
            <a:r>
              <a:rPr lang="en-US" sz="1100" dirty="0" err="1">
                <a:latin typeface="Arial" charset="0"/>
                <a:ea typeface="Arial" charset="0"/>
                <a:cs typeface="Arial" charset="0"/>
              </a:rPr>
              <a:t>SoM</a:t>
            </a:r>
            <a:r>
              <a:rPr lang="en-US" sz="1100" dirty="0">
                <a:latin typeface="Arial" charset="0"/>
                <a:ea typeface="Arial" charset="0"/>
                <a:cs typeface="Arial" charset="0"/>
              </a:rPr>
              <a:t>). (</a:t>
            </a:r>
            <a:r>
              <a:rPr lang="en-US" sz="1100" dirty="0" err="1">
                <a:latin typeface="Arial" charset="0"/>
                <a:ea typeface="Arial" charset="0"/>
                <a:cs typeface="Arial" charset="0"/>
              </a:rPr>
              <a:t>i</a:t>
            </a:r>
            <a:r>
              <a:rPr lang="en-US" sz="1100" dirty="0">
                <a:latin typeface="Arial" charset="0"/>
                <a:ea typeface="Arial" charset="0"/>
                <a:cs typeface="Arial" charset="0"/>
              </a:rPr>
              <a:t>) For a given sequence of length </a:t>
            </a:r>
            <a:r>
              <a:rPr lang="en-US" sz="1100" i="1" dirty="0">
                <a:latin typeface="Arial" charset="0"/>
                <a:ea typeface="Arial" charset="0"/>
                <a:cs typeface="Arial" charset="0"/>
              </a:rPr>
              <a:t>L</a:t>
            </a:r>
            <a:r>
              <a:rPr lang="en-US" sz="1100"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If these sites are base paired, we’d expect the NN to output high scores for the sequences with complementary mutations that maintain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(iii) To reduce the dimensionality of each score matrix, we employ a </a:t>
            </a:r>
            <a:r>
              <a:rPr lang="en-US" sz="1100" dirty="0" err="1">
                <a:latin typeface="Arial" charset="0"/>
                <a:ea typeface="Arial" charset="0"/>
                <a:cs typeface="Arial" charset="0"/>
              </a:rPr>
              <a:t>BPfilter</a:t>
            </a:r>
            <a:r>
              <a:rPr lang="en-US" sz="1100" dirty="0">
                <a:latin typeface="Arial" charset="0"/>
                <a:ea typeface="Arial" charset="0"/>
                <a:cs typeface="Arial" charset="0"/>
              </a:rPr>
              <a:t>. (iv) We perform element-wise multiplication and sum the values to retrieve a single </a:t>
            </a:r>
            <a:r>
              <a:rPr lang="en-US" sz="1100" dirty="0" err="1">
                <a:latin typeface="Arial" charset="0"/>
                <a:ea typeface="Arial" charset="0"/>
                <a:cs typeface="Arial" charset="0"/>
              </a:rPr>
              <a:t>SoM</a:t>
            </a:r>
            <a:r>
              <a:rPr lang="en-US" sz="1100" dirty="0">
                <a:latin typeface="Arial" charset="0"/>
                <a:ea typeface="Arial" charset="0"/>
                <a:cs typeface="Arial" charset="0"/>
              </a:rPr>
              <a:t> score. (v) We </a:t>
            </a:r>
            <a:r>
              <a:rPr lang="en-US" sz="1100" dirty="0" err="1">
                <a:latin typeface="Arial" charset="0"/>
                <a:ea typeface="Arial" charset="0"/>
                <a:cs typeface="Arial" charset="0"/>
              </a:rPr>
              <a:t>denoise</a:t>
            </a:r>
            <a:r>
              <a:rPr lang="en-US" sz="1100" dirty="0">
                <a:latin typeface="Arial" charset="0"/>
                <a:ea typeface="Arial" charset="0"/>
                <a:cs typeface="Arial" charset="0"/>
              </a:rPr>
              <a:t> the </a:t>
            </a:r>
            <a:r>
              <a:rPr lang="en-US" sz="1100" dirty="0" err="1">
                <a:latin typeface="Arial" charset="0"/>
                <a:ea typeface="Arial" charset="0"/>
                <a:cs typeface="Arial" charset="0"/>
              </a:rPr>
              <a:t>SoM</a:t>
            </a:r>
            <a:r>
              <a:rPr lang="en-US" sz="1100" dirty="0">
                <a:latin typeface="Arial" charset="0"/>
                <a:ea typeface="Arial" charset="0"/>
                <a:cs typeface="Arial" charset="0"/>
              </a:rPr>
              <a:t> scores by averaging </a:t>
            </a:r>
            <a:r>
              <a:rPr lang="en-US" sz="1100" dirty="0" err="1">
                <a:latin typeface="Arial" charset="0"/>
                <a:ea typeface="Arial" charset="0"/>
                <a:cs typeface="Arial" charset="0"/>
              </a:rPr>
              <a:t>SoM</a:t>
            </a:r>
            <a:r>
              <a:rPr lang="en-US" sz="1100" dirty="0">
                <a:latin typeface="Arial" charset="0"/>
                <a:ea typeface="Arial" charset="0"/>
                <a:cs typeface="Arial" charset="0"/>
              </a:rPr>
              <a:t> scores across multiple sequences and perform an APC correction. The </a:t>
            </a:r>
            <a:r>
              <a:rPr lang="en-US" sz="1100" dirty="0" err="1">
                <a:latin typeface="Arial" charset="0"/>
                <a:ea typeface="Arial" charset="0"/>
                <a:cs typeface="Arial" charset="0"/>
              </a:rPr>
              <a:t>SoM</a:t>
            </a:r>
            <a:r>
              <a:rPr lang="en-US" sz="1100" dirty="0">
                <a:latin typeface="Arial" charset="0"/>
                <a:ea typeface="Arial" charset="0"/>
                <a:cs typeface="Arial" charset="0"/>
              </a:rPr>
              <a:t> scores are then plotted according to the positions in the original sequence that were mutated with the </a:t>
            </a:r>
            <a:r>
              <a:rPr lang="en-US" sz="1100" dirty="0" err="1">
                <a:latin typeface="Arial" charset="0"/>
                <a:ea typeface="Arial" charset="0"/>
                <a:cs typeface="Arial" charset="0"/>
              </a:rPr>
              <a:t>colour</a:t>
            </a:r>
            <a:r>
              <a:rPr lang="en-US" sz="1100" dirty="0">
                <a:latin typeface="Arial" charset="0"/>
                <a:ea typeface="Arial" charset="0"/>
                <a:cs typeface="Arial" charset="0"/>
              </a:rPr>
              <a:t> showing the gradient of </a:t>
            </a:r>
            <a:r>
              <a:rPr lang="en-US" sz="1100" dirty="0" err="1">
                <a:latin typeface="Arial" charset="0"/>
                <a:ea typeface="Arial" charset="0"/>
                <a:cs typeface="Arial" charset="0"/>
              </a:rPr>
              <a:t>SoM</a:t>
            </a:r>
            <a:r>
              <a:rPr lang="en-US" sz="1100" dirty="0">
                <a:latin typeface="Arial" charset="0"/>
                <a:ea typeface="Arial" charset="0"/>
                <a:cs typeface="Arial" charset="0"/>
              </a:rPr>
              <a:t> scores with darker blue showing a higher </a:t>
            </a:r>
            <a:r>
              <a:rPr lang="en-US" sz="1100" dirty="0" err="1">
                <a:latin typeface="Arial" charset="0"/>
                <a:ea typeface="Arial" charset="0"/>
                <a:cs typeface="Arial" charset="0"/>
              </a:rPr>
              <a:t>SoM</a:t>
            </a:r>
            <a:r>
              <a:rPr lang="en-US" sz="1100" dirty="0">
                <a:latin typeface="Arial" charset="0"/>
                <a:ea typeface="Arial" charset="0"/>
                <a:cs typeface="Arial" charset="0"/>
              </a:rPr>
              <a:t> score. </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64203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899" y="263004"/>
            <a:ext cx="1803400" cy="21508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726" y="3205457"/>
            <a:ext cx="2770632" cy="2770632"/>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4235449" y="3504251"/>
            <a:ext cx="1384300" cy="2425172"/>
          </a:xfrm>
          <a:prstGeom prst="rect">
            <a:avLst/>
          </a:prstGeom>
        </p:spPr>
      </p:pic>
      <p:sp>
        <p:nvSpPr>
          <p:cNvPr id="10" name="TextBox 9"/>
          <p:cNvSpPr txBox="1"/>
          <p:nvPr/>
        </p:nvSpPr>
        <p:spPr>
          <a:xfrm>
            <a:off x="0" y="6225890"/>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smtClean="0">
                <a:latin typeface="Arial" charset="0"/>
                <a:ea typeface="Arial" charset="0"/>
                <a:cs typeface="Arial" charset="0"/>
              </a:rPr>
              <a:t>5</a:t>
            </a:r>
            <a:r>
              <a:rPr lang="en-US" sz="1100" dirty="0" smtClean="0">
                <a:latin typeface="Arial" charset="0"/>
                <a:ea typeface="Arial" charset="0"/>
                <a:cs typeface="Arial" charset="0"/>
              </a:rPr>
              <a:t>: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(blue) from the MLP trained on (A)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and (B) Glycine Riboswitch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RF00504, compared to the secondary structure (SS) predicted by Infernal (green) and the WC annotation from respective PDB structures, extracted using FR3D (purple stars). Folded structures generated by </a:t>
            </a:r>
            <a:r>
              <a:rPr lang="en-US" sz="1100" dirty="0">
                <a:latin typeface="Arial" charset="0"/>
                <a:ea typeface="Arial" charset="0"/>
                <a:cs typeface="Arial" charset="0"/>
              </a:rPr>
              <a:t>R2R (Weinberg and Breaker, 2011) </a:t>
            </a:r>
            <a:r>
              <a:rPr lang="en-US" sz="1100" dirty="0" smtClean="0">
                <a:latin typeface="Arial" charset="0"/>
                <a:ea typeface="Arial" charset="0"/>
                <a:cs typeface="Arial" charset="0"/>
              </a:rPr>
              <a:t>using the Infernal SS prediction are 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to mainly elucidate complementary </a:t>
            </a:r>
            <a:r>
              <a:rPr lang="en-US" sz="1100" dirty="0" err="1" smtClean="0">
                <a:latin typeface="Arial" charset="0"/>
                <a:ea typeface="Arial" charset="0"/>
                <a:cs typeface="Arial" charset="0"/>
              </a:rPr>
              <a:t>watson</a:t>
            </a:r>
            <a:r>
              <a:rPr lang="en-US" sz="1100" dirty="0" smtClean="0">
                <a:latin typeface="Arial" charset="0"/>
                <a:ea typeface="Arial" charset="0"/>
                <a:cs typeface="Arial" charset="0"/>
              </a:rPr>
              <a:t> crick pairs, but high scores are found where there aren’t WC annotations, but are still true </a:t>
            </a:r>
            <a:r>
              <a:rPr lang="en-US" sz="1100" dirty="0" err="1" smtClean="0">
                <a:latin typeface="Arial" charset="0"/>
                <a:ea typeface="Arial" charset="0"/>
                <a:cs typeface="Arial" charset="0"/>
              </a:rPr>
              <a:t>covarying</a:t>
            </a:r>
            <a:r>
              <a:rPr lang="en-US" sz="1100" dirty="0" smtClean="0">
                <a:latin typeface="Arial" charset="0"/>
                <a:ea typeface="Arial" charset="0"/>
                <a:cs typeface="Arial" charset="0"/>
              </a:rPr>
              <a:t> pairs as found by Infernal.</a:t>
            </a:r>
            <a:endParaRPr lang="en-US" sz="1100" dirty="0">
              <a:latin typeface="Arial" charset="0"/>
              <a:ea typeface="Arial" charset="0"/>
              <a:cs typeface="Arial"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726" y="181483"/>
            <a:ext cx="2774173" cy="2774173"/>
          </a:xfrm>
          <a:prstGeom prst="rect">
            <a:avLst/>
          </a:prstGeom>
        </p:spPr>
      </p:pic>
      <p:sp>
        <p:nvSpPr>
          <p:cNvPr id="12" name="TextBox 11"/>
          <p:cNvSpPr txBox="1"/>
          <p:nvPr/>
        </p:nvSpPr>
        <p:spPr>
          <a:xfrm>
            <a:off x="132521" y="914716"/>
            <a:ext cx="1119205" cy="769441"/>
          </a:xfrm>
          <a:prstGeom prst="rect">
            <a:avLst/>
          </a:prstGeom>
          <a:noFill/>
        </p:spPr>
        <p:txBody>
          <a:bodyPr wrap="square" rtlCol="0">
            <a:spAutoFit/>
          </a:bodyPr>
          <a:lstStyle/>
          <a:p>
            <a:r>
              <a:rPr lang="en-US" sz="2000" b="1" dirty="0" smtClean="0"/>
              <a:t>A </a:t>
            </a:r>
          </a:p>
          <a:p>
            <a:r>
              <a:rPr lang="en-US" sz="1200" dirty="0" err="1" smtClean="0">
                <a:latin typeface="Arial" charset="0"/>
                <a:ea typeface="Arial" charset="0"/>
                <a:cs typeface="Arial" charset="0"/>
              </a:rPr>
              <a:t>tRNA</a:t>
            </a:r>
            <a:r>
              <a:rPr lang="en-US" sz="1200" dirty="0" smtClean="0">
                <a:latin typeface="Arial" charset="0"/>
                <a:ea typeface="Arial" charset="0"/>
                <a:cs typeface="Arial" charset="0"/>
              </a:rPr>
              <a:t> (RF00005)</a:t>
            </a:r>
            <a:endParaRPr lang="en-US" sz="1100" dirty="0">
              <a:latin typeface="Arial" charset="0"/>
              <a:ea typeface="Arial" charset="0"/>
              <a:cs typeface="Arial" charset="0"/>
            </a:endParaRPr>
          </a:p>
        </p:txBody>
      </p:sp>
      <p:sp>
        <p:nvSpPr>
          <p:cNvPr id="13" name="TextBox 12"/>
          <p:cNvSpPr txBox="1"/>
          <p:nvPr/>
        </p:nvSpPr>
        <p:spPr>
          <a:xfrm>
            <a:off x="184097" y="3397708"/>
            <a:ext cx="1119205" cy="954107"/>
          </a:xfrm>
          <a:prstGeom prst="rect">
            <a:avLst/>
          </a:prstGeom>
          <a:noFill/>
        </p:spPr>
        <p:txBody>
          <a:bodyPr wrap="square" rtlCol="0">
            <a:spAutoFit/>
          </a:bodyPr>
          <a:lstStyle/>
          <a:p>
            <a:r>
              <a:rPr lang="en-US" sz="2000" b="1" dirty="0"/>
              <a:t>B</a:t>
            </a:r>
            <a:endParaRPr lang="en-US" sz="2000" b="1" dirty="0" smtClean="0"/>
          </a:p>
          <a:p>
            <a:r>
              <a:rPr lang="en-US" sz="1200" dirty="0" smtClean="0">
                <a:latin typeface="Arial" charset="0"/>
                <a:ea typeface="Arial" charset="0"/>
                <a:cs typeface="Arial" charset="0"/>
              </a:rPr>
              <a:t>Glycine Riboswitch</a:t>
            </a:r>
          </a:p>
          <a:p>
            <a:r>
              <a:rPr lang="en-US" sz="1200" dirty="0" smtClean="0">
                <a:latin typeface="Arial" charset="0"/>
                <a:ea typeface="Arial" charset="0"/>
                <a:cs typeface="Arial" charset="0"/>
              </a:rPr>
              <a:t>(RF00504)</a:t>
            </a:r>
            <a:endParaRPr lang="en-US" sz="110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4235449" y="2874085"/>
            <a:ext cx="956899" cy="431279"/>
          </a:xfrm>
          <a:prstGeom prst="rect">
            <a:avLst/>
          </a:prstGeom>
        </p:spPr>
      </p:pic>
      <p:sp>
        <p:nvSpPr>
          <p:cNvPr id="15" name="TextBox 14"/>
          <p:cNvSpPr txBox="1">
            <a:spLocks/>
          </p:cNvSpPr>
          <p:nvPr/>
        </p:nvSpPr>
        <p:spPr>
          <a:xfrm>
            <a:off x="4581454" y="181493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16" name="TextBox 15"/>
          <p:cNvSpPr txBox="1">
            <a:spLocks/>
          </p:cNvSpPr>
          <p:nvPr/>
        </p:nvSpPr>
        <p:spPr>
          <a:xfrm>
            <a:off x="4460909" y="94727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17" name="TextBox 16"/>
          <p:cNvSpPr txBox="1">
            <a:spLocks/>
          </p:cNvSpPr>
          <p:nvPr/>
        </p:nvSpPr>
        <p:spPr>
          <a:xfrm>
            <a:off x="5030804" y="816471"/>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18" name="TextBox 17"/>
          <p:cNvSpPr txBox="1">
            <a:spLocks/>
          </p:cNvSpPr>
          <p:nvPr/>
        </p:nvSpPr>
        <p:spPr>
          <a:xfrm>
            <a:off x="5391149" y="132726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19" name="TextBox 18"/>
          <p:cNvSpPr txBox="1">
            <a:spLocks/>
          </p:cNvSpPr>
          <p:nvPr/>
        </p:nvSpPr>
        <p:spPr>
          <a:xfrm>
            <a:off x="1593089" y="212929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0" name="TextBox 19"/>
          <p:cNvSpPr txBox="1">
            <a:spLocks/>
          </p:cNvSpPr>
          <p:nvPr/>
        </p:nvSpPr>
        <p:spPr>
          <a:xfrm>
            <a:off x="1628886" y="78737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1" name="TextBox 20"/>
          <p:cNvSpPr txBox="1">
            <a:spLocks/>
          </p:cNvSpPr>
          <p:nvPr/>
        </p:nvSpPr>
        <p:spPr>
          <a:xfrm>
            <a:off x="2149198" y="137591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2" name="TextBox 21"/>
          <p:cNvSpPr txBox="1">
            <a:spLocks/>
          </p:cNvSpPr>
          <p:nvPr/>
        </p:nvSpPr>
        <p:spPr>
          <a:xfrm>
            <a:off x="2857500" y="206836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23" name="TextBox 22"/>
          <p:cNvSpPr txBox="1">
            <a:spLocks/>
          </p:cNvSpPr>
          <p:nvPr/>
        </p:nvSpPr>
        <p:spPr>
          <a:xfrm>
            <a:off x="5192348" y="523434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4" name="TextBox 23"/>
          <p:cNvSpPr txBox="1">
            <a:spLocks/>
          </p:cNvSpPr>
          <p:nvPr/>
        </p:nvSpPr>
        <p:spPr>
          <a:xfrm>
            <a:off x="4460909" y="488916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5" name="TextBox 24"/>
          <p:cNvSpPr txBox="1">
            <a:spLocks/>
          </p:cNvSpPr>
          <p:nvPr/>
        </p:nvSpPr>
        <p:spPr>
          <a:xfrm>
            <a:off x="5192348" y="4086705"/>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6" name="TextBox 25"/>
          <p:cNvSpPr txBox="1">
            <a:spLocks/>
          </p:cNvSpPr>
          <p:nvPr/>
        </p:nvSpPr>
        <p:spPr>
          <a:xfrm>
            <a:off x="1581746" y="513431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7" name="TextBox 26"/>
          <p:cNvSpPr txBox="1">
            <a:spLocks/>
          </p:cNvSpPr>
          <p:nvPr/>
        </p:nvSpPr>
        <p:spPr>
          <a:xfrm>
            <a:off x="1749477" y="390795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8" name="TextBox 27"/>
          <p:cNvSpPr txBox="1">
            <a:spLocks/>
          </p:cNvSpPr>
          <p:nvPr/>
        </p:nvSpPr>
        <p:spPr>
          <a:xfrm>
            <a:off x="2411619" y="4683077"/>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5427384" y="2747176"/>
            <a:ext cx="142709" cy="730931"/>
          </a:xfrm>
          <a:prstGeom prst="rect">
            <a:avLst/>
          </a:prstGeom>
        </p:spPr>
      </p:pic>
      <p:sp>
        <p:nvSpPr>
          <p:cNvPr id="30" name="TextBox 29"/>
          <p:cNvSpPr txBox="1"/>
          <p:nvPr/>
        </p:nvSpPr>
        <p:spPr>
          <a:xfrm>
            <a:off x="5170845" y="2571451"/>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31" name="TextBox 30"/>
          <p:cNvSpPr txBox="1"/>
          <p:nvPr/>
        </p:nvSpPr>
        <p:spPr>
          <a:xfrm>
            <a:off x="5167964" y="3455294"/>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Tree>
    <p:extLst>
      <p:ext uri="{BB962C8B-B14F-4D97-AF65-F5344CB8AC3E}">
        <p14:creationId xmlns:p14="http://schemas.microsoft.com/office/powerpoint/2010/main" val="19415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50228" y="1743075"/>
            <a:ext cx="1990061" cy="36575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104580" y="2103306"/>
            <a:ext cx="3760436" cy="2937136"/>
          </a:xfrm>
          <a:prstGeom prst="rect">
            <a:avLst/>
          </a:prstGeom>
        </p:spPr>
      </p:pic>
      <p:sp>
        <p:nvSpPr>
          <p:cNvPr id="4" name="Oval 3"/>
          <p:cNvSpPr/>
          <p:nvPr/>
        </p:nvSpPr>
        <p:spPr>
          <a:xfrm rot="1076436">
            <a:off x="3338278" y="2848904"/>
            <a:ext cx="328612" cy="5495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076436">
            <a:off x="3094854" y="3545461"/>
            <a:ext cx="393589" cy="376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76591" y="3045623"/>
            <a:ext cx="328612" cy="54953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076436">
            <a:off x="5405163" y="2147121"/>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094152">
            <a:off x="4594915" y="3783221"/>
            <a:ext cx="328612" cy="54953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76436">
            <a:off x="5449270" y="3573342"/>
            <a:ext cx="440083" cy="3765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076436">
            <a:off x="4417268" y="4718333"/>
            <a:ext cx="380046" cy="376555"/>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1" name="Oval 10"/>
          <p:cNvSpPr/>
          <p:nvPr/>
        </p:nvSpPr>
        <p:spPr>
          <a:xfrm rot="7073095">
            <a:off x="3722499" y="3757006"/>
            <a:ext cx="328612" cy="54953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2" name="Oval 11"/>
          <p:cNvSpPr/>
          <p:nvPr/>
        </p:nvSpPr>
        <p:spPr>
          <a:xfrm rot="7212459">
            <a:off x="1102461" y="4595586"/>
            <a:ext cx="417935" cy="644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076436">
            <a:off x="405247" y="3431829"/>
            <a:ext cx="341306" cy="6300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2214" y="3153302"/>
            <a:ext cx="431556" cy="41857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076436">
            <a:off x="1198114" y="2066683"/>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944774" y="2914818"/>
            <a:ext cx="490443" cy="276999"/>
          </a:xfrm>
          <a:prstGeom prst="rect">
            <a:avLst/>
          </a:prstGeom>
          <a:noFill/>
        </p:spPr>
        <p:txBody>
          <a:bodyPr wrap="square" rtlCol="0">
            <a:spAutoFit/>
          </a:bodyPr>
          <a:lstStyle/>
          <a:p>
            <a:r>
              <a:rPr lang="en-US" sz="1200" smtClean="0">
                <a:solidFill>
                  <a:srgbClr val="FF0000"/>
                </a:solidFill>
                <a:latin typeface="Arial" charset="0"/>
                <a:ea typeface="Arial" charset="0"/>
                <a:cs typeface="Arial" charset="0"/>
              </a:rPr>
              <a:t>P</a:t>
            </a:r>
            <a:r>
              <a:rPr lang="en-US" sz="1200" baseline="-25000" smtClean="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B</a:t>
            </a:r>
            <a:endParaRPr lang="en-US" sz="1200" dirty="0">
              <a:solidFill>
                <a:srgbClr val="FF0000"/>
              </a:solidFill>
              <a:latin typeface="Arial" charset="0"/>
              <a:ea typeface="Arial" charset="0"/>
              <a:cs typeface="Arial" charset="0"/>
            </a:endParaRPr>
          </a:p>
        </p:txBody>
      </p:sp>
      <p:sp>
        <p:nvSpPr>
          <p:cNvPr id="17" name="TextBox 16"/>
          <p:cNvSpPr txBox="1"/>
          <p:nvPr/>
        </p:nvSpPr>
        <p:spPr>
          <a:xfrm>
            <a:off x="5278215" y="2680847"/>
            <a:ext cx="490443" cy="276999"/>
          </a:xfrm>
          <a:prstGeom prst="rect">
            <a:avLst/>
          </a:prstGeom>
          <a:noFill/>
        </p:spPr>
        <p:txBody>
          <a:bodyPr wrap="square" rtlCol="0">
            <a:spAutoFit/>
          </a:bodyPr>
          <a:lstStyle/>
          <a:p>
            <a:r>
              <a:rPr lang="en-US" sz="1200" dirty="0" smtClean="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smtClean="0">
                <a:solidFill>
                  <a:srgbClr val="00B0F0"/>
                </a:solidFill>
                <a:latin typeface="Arial" charset="0"/>
                <a:ea typeface="Arial" charset="0"/>
                <a:cs typeface="Arial" charset="0"/>
              </a:rPr>
              <a:t>B</a:t>
            </a:r>
            <a:endParaRPr lang="en-US" sz="1200" dirty="0">
              <a:solidFill>
                <a:srgbClr val="00B0F0"/>
              </a:solidFill>
              <a:latin typeface="Arial" charset="0"/>
              <a:ea typeface="Arial" charset="0"/>
              <a:cs typeface="Arial" charset="0"/>
            </a:endParaRPr>
          </a:p>
        </p:txBody>
      </p:sp>
      <p:sp>
        <p:nvSpPr>
          <p:cNvPr id="18" name="TextBox 17"/>
          <p:cNvSpPr txBox="1"/>
          <p:nvPr/>
        </p:nvSpPr>
        <p:spPr>
          <a:xfrm>
            <a:off x="4997902" y="3980311"/>
            <a:ext cx="490443" cy="276999"/>
          </a:xfrm>
          <a:prstGeom prst="rect">
            <a:avLst/>
          </a:prstGeom>
          <a:noFill/>
        </p:spPr>
        <p:txBody>
          <a:bodyPr wrap="square" rtlCol="0">
            <a:spAutoFit/>
          </a:bodyPr>
          <a:lstStyle/>
          <a:p>
            <a:r>
              <a:rPr lang="en-US" sz="1200" dirty="0" smtClean="0">
                <a:solidFill>
                  <a:srgbClr val="00B050"/>
                </a:solidFill>
                <a:latin typeface="Arial" charset="0"/>
                <a:ea typeface="Arial" charset="0"/>
                <a:cs typeface="Arial" charset="0"/>
              </a:rPr>
              <a:t>P</a:t>
            </a:r>
            <a:r>
              <a:rPr lang="en-US" sz="1200" baseline="-25000" dirty="0">
                <a:solidFill>
                  <a:srgbClr val="00B050"/>
                </a:solidFill>
                <a:latin typeface="Arial" charset="0"/>
                <a:ea typeface="Arial" charset="0"/>
                <a:cs typeface="Arial" charset="0"/>
              </a:rPr>
              <a:t>3</a:t>
            </a:r>
            <a:r>
              <a:rPr lang="en-US" sz="1200" baseline="30000" dirty="0" smtClean="0">
                <a:solidFill>
                  <a:srgbClr val="00B050"/>
                </a:solidFill>
                <a:latin typeface="Arial" charset="0"/>
                <a:ea typeface="Arial" charset="0"/>
                <a:cs typeface="Arial" charset="0"/>
              </a:rPr>
              <a:t>B</a:t>
            </a:r>
            <a:endParaRPr lang="en-US" sz="1200" dirty="0">
              <a:solidFill>
                <a:srgbClr val="00B050"/>
              </a:solidFill>
              <a:latin typeface="Arial" charset="0"/>
              <a:ea typeface="Arial" charset="0"/>
              <a:cs typeface="Arial" charset="0"/>
            </a:endParaRPr>
          </a:p>
        </p:txBody>
      </p:sp>
      <p:sp>
        <p:nvSpPr>
          <p:cNvPr id="19" name="TextBox 18"/>
          <p:cNvSpPr txBox="1"/>
          <p:nvPr/>
        </p:nvSpPr>
        <p:spPr>
          <a:xfrm>
            <a:off x="3871247" y="4329236"/>
            <a:ext cx="490443" cy="276999"/>
          </a:xfrm>
          <a:prstGeom prst="rect">
            <a:avLst/>
          </a:prstGeom>
          <a:noFill/>
          <a:ln>
            <a:noFill/>
          </a:ln>
        </p:spPr>
        <p:txBody>
          <a:bodyPr wrap="square" rtlCol="0">
            <a:spAutoFit/>
          </a:bodyPr>
          <a:lstStyle/>
          <a:p>
            <a:r>
              <a:rPr lang="en-US" sz="1200" dirty="0" smtClean="0">
                <a:solidFill>
                  <a:schemeClr val="accent2">
                    <a:lumMod val="75000"/>
                  </a:schemeClr>
                </a:solidFill>
                <a:latin typeface="Arial" charset="0"/>
                <a:ea typeface="Arial" charset="0"/>
                <a:cs typeface="Arial" charset="0"/>
              </a:rPr>
              <a:t>P</a:t>
            </a:r>
            <a:r>
              <a:rPr lang="en-US" sz="1200" baseline="-25000" dirty="0">
                <a:solidFill>
                  <a:schemeClr val="accent2">
                    <a:lumMod val="75000"/>
                  </a:schemeClr>
                </a:solidFill>
                <a:latin typeface="Arial" charset="0"/>
                <a:ea typeface="Arial" charset="0"/>
                <a:cs typeface="Arial" charset="0"/>
              </a:rPr>
              <a:t>4</a:t>
            </a:r>
            <a:r>
              <a:rPr lang="en-US" sz="1200" baseline="30000" dirty="0" smtClean="0">
                <a:solidFill>
                  <a:schemeClr val="accent2">
                    <a:lumMod val="75000"/>
                  </a:schemeClr>
                </a:solidFill>
                <a:latin typeface="Arial" charset="0"/>
                <a:ea typeface="Arial" charset="0"/>
                <a:cs typeface="Arial" charset="0"/>
              </a:rPr>
              <a:t>B</a:t>
            </a:r>
            <a:endParaRPr lang="en-US" sz="1200" dirty="0">
              <a:solidFill>
                <a:schemeClr val="accent2">
                  <a:lumMod val="75000"/>
                </a:schemeClr>
              </a:solidFill>
              <a:latin typeface="Arial" charset="0"/>
              <a:ea typeface="Arial" charset="0"/>
              <a:cs typeface="Arial" charset="0"/>
            </a:endParaRPr>
          </a:p>
        </p:txBody>
      </p:sp>
      <p:sp>
        <p:nvSpPr>
          <p:cNvPr id="20" name="TextBox 19"/>
          <p:cNvSpPr txBox="1"/>
          <p:nvPr/>
        </p:nvSpPr>
        <p:spPr>
          <a:xfrm>
            <a:off x="302447" y="4099935"/>
            <a:ext cx="490443" cy="276999"/>
          </a:xfrm>
          <a:prstGeom prst="rect">
            <a:avLst/>
          </a:prstGeom>
          <a:noFill/>
        </p:spPr>
        <p:txBody>
          <a:bodyPr wrap="square" rtlCol="0">
            <a:spAutoFit/>
          </a:bodyPr>
          <a:lstStyle/>
          <a:p>
            <a:r>
              <a:rPr lang="en-US" sz="1200" dirty="0" smtClean="0">
                <a:solidFill>
                  <a:srgbClr val="FF0000"/>
                </a:solidFill>
                <a:latin typeface="Arial" charset="0"/>
                <a:ea typeface="Arial" charset="0"/>
                <a:cs typeface="Arial" charset="0"/>
              </a:rPr>
              <a:t>P</a:t>
            </a:r>
            <a:r>
              <a:rPr lang="en-US" sz="1200" baseline="-25000" dirty="0" smtClean="0">
                <a:solidFill>
                  <a:srgbClr val="FF0000"/>
                </a:solidFill>
                <a:latin typeface="Arial" charset="0"/>
                <a:ea typeface="Arial" charset="0"/>
                <a:cs typeface="Arial" charset="0"/>
              </a:rPr>
              <a:t>1</a:t>
            </a:r>
            <a:r>
              <a:rPr lang="en-US" sz="1200" baseline="30000" dirty="0" smtClean="0">
                <a:solidFill>
                  <a:srgbClr val="FF0000"/>
                </a:solidFill>
                <a:latin typeface="Arial" charset="0"/>
                <a:ea typeface="Arial" charset="0"/>
                <a:cs typeface="Arial" charset="0"/>
              </a:rPr>
              <a:t>A</a:t>
            </a:r>
            <a:endParaRPr lang="en-US" sz="1200" dirty="0">
              <a:solidFill>
                <a:srgbClr val="FF0000"/>
              </a:solidFill>
              <a:latin typeface="Arial" charset="0"/>
              <a:ea typeface="Arial" charset="0"/>
              <a:cs typeface="Arial" charset="0"/>
            </a:endParaRPr>
          </a:p>
        </p:txBody>
      </p:sp>
      <p:sp>
        <p:nvSpPr>
          <p:cNvPr id="21" name="TextBox 20"/>
          <p:cNvSpPr txBox="1"/>
          <p:nvPr/>
        </p:nvSpPr>
        <p:spPr>
          <a:xfrm>
            <a:off x="467992" y="2104214"/>
            <a:ext cx="490443" cy="276999"/>
          </a:xfrm>
          <a:prstGeom prst="rect">
            <a:avLst/>
          </a:prstGeom>
          <a:noFill/>
        </p:spPr>
        <p:txBody>
          <a:bodyPr wrap="square" rtlCol="0">
            <a:spAutoFit/>
          </a:bodyPr>
          <a:lstStyle/>
          <a:p>
            <a:r>
              <a:rPr lang="en-US" sz="1200" dirty="0" smtClean="0">
                <a:solidFill>
                  <a:srgbClr val="00B0F0"/>
                </a:solidFill>
                <a:latin typeface="Arial" charset="0"/>
                <a:ea typeface="Arial" charset="0"/>
                <a:cs typeface="Arial" charset="0"/>
              </a:rPr>
              <a:t>P</a:t>
            </a:r>
            <a:r>
              <a:rPr lang="en-US" sz="1200" baseline="-25000" dirty="0" smtClean="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A</a:t>
            </a:r>
            <a:endParaRPr lang="en-US" sz="1200" dirty="0">
              <a:solidFill>
                <a:srgbClr val="00B0F0"/>
              </a:solidFill>
              <a:latin typeface="Arial" charset="0"/>
              <a:ea typeface="Arial" charset="0"/>
              <a:cs typeface="Arial" charset="0"/>
            </a:endParaRPr>
          </a:p>
        </p:txBody>
      </p:sp>
      <p:sp>
        <p:nvSpPr>
          <p:cNvPr id="22" name="TextBox 21"/>
          <p:cNvSpPr txBox="1"/>
          <p:nvPr/>
        </p:nvSpPr>
        <p:spPr>
          <a:xfrm>
            <a:off x="50228" y="6273209"/>
            <a:ext cx="5814788" cy="1107996"/>
          </a:xfrm>
          <a:prstGeom prst="rect">
            <a:avLst/>
          </a:prstGeom>
          <a:noFill/>
        </p:spPr>
        <p:txBody>
          <a:bodyPr wrap="square" rtlCol="0">
            <a:spAutoFit/>
          </a:bodyPr>
          <a:lstStyle/>
          <a:p>
            <a:r>
              <a:rPr lang="en-US" sz="1100" b="1" dirty="0" smtClean="0">
                <a:latin typeface="Arial" charset="0"/>
                <a:ea typeface="Arial" charset="0"/>
                <a:cs typeface="Arial" charset="0"/>
              </a:rPr>
              <a:t>Figure 6: </a:t>
            </a:r>
            <a:r>
              <a:rPr lang="en-US" sz="1100" dirty="0" smtClean="0">
                <a:latin typeface="Arial" charset="0"/>
                <a:ea typeface="Arial" charset="0"/>
                <a:cs typeface="Arial" charset="0"/>
              </a:rPr>
              <a:t>Secondary structures for two pseudoknot containing families: (A) Bacterial RNase P class A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RF00010 and (B) transfer-messenger RNA (RF00023), taken from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Structures show the folded nested secondary structure, with the regions in the sequence with non-nested pseudoknots annotated by colored rings and labelled </a:t>
            </a:r>
            <a:r>
              <a:rPr lang="en-US" sz="1100" dirty="0" err="1" smtClean="0">
                <a:latin typeface="Arial" charset="0"/>
                <a:ea typeface="Arial" charset="0"/>
                <a:cs typeface="Arial" charset="0"/>
              </a:rPr>
              <a:t>P</a:t>
            </a:r>
            <a:r>
              <a:rPr lang="en-US" sz="1100" baseline="-25000" dirty="0" err="1" smtClean="0">
                <a:latin typeface="Arial" charset="0"/>
                <a:ea typeface="Arial" charset="0"/>
                <a:cs typeface="Arial" charset="0"/>
              </a:rPr>
              <a:t>x</a:t>
            </a:r>
            <a:r>
              <a:rPr lang="en-US" sz="1100" baseline="30000" dirty="0" err="1" smtClean="0">
                <a:latin typeface="Arial" charset="0"/>
                <a:ea typeface="Arial" charset="0"/>
                <a:cs typeface="Arial" charset="0"/>
              </a:rPr>
              <a:t>F</a:t>
            </a:r>
            <a:r>
              <a:rPr lang="en-US" sz="1100" baseline="30000" dirty="0" smtClean="0">
                <a:latin typeface="Arial" charset="0"/>
                <a:ea typeface="Arial" charset="0"/>
                <a:cs typeface="Arial" charset="0"/>
              </a:rPr>
              <a:t> </a:t>
            </a:r>
            <a:r>
              <a:rPr lang="en-US" sz="1100" dirty="0" smtClean="0">
                <a:latin typeface="Arial" charset="0"/>
                <a:ea typeface="Arial" charset="0"/>
                <a:cs typeface="Arial" charset="0"/>
              </a:rPr>
              <a:t>where </a:t>
            </a:r>
            <a:r>
              <a:rPr lang="en-US" sz="1100" i="1" dirty="0" smtClean="0">
                <a:latin typeface="Arial" charset="0"/>
                <a:ea typeface="Arial" charset="0"/>
                <a:cs typeface="Arial" charset="0"/>
              </a:rPr>
              <a:t>F </a:t>
            </a:r>
            <a:r>
              <a:rPr lang="en-US" sz="1100" dirty="0" smtClean="0">
                <a:latin typeface="Arial" charset="0"/>
                <a:ea typeface="Arial" charset="0"/>
                <a:cs typeface="Arial" charset="0"/>
              </a:rPr>
              <a:t>refers which to which family, and </a:t>
            </a:r>
            <a:r>
              <a:rPr lang="en-US" sz="1100" i="1" dirty="0">
                <a:latin typeface="Arial" charset="0"/>
                <a:ea typeface="Arial" charset="0"/>
                <a:cs typeface="Arial" charset="0"/>
              </a:rPr>
              <a:t>x</a:t>
            </a:r>
            <a:r>
              <a:rPr lang="en-US" sz="1100" dirty="0" smtClean="0">
                <a:latin typeface="Arial" charset="0"/>
                <a:ea typeface="Arial" charset="0"/>
                <a:cs typeface="Arial" charset="0"/>
              </a:rPr>
              <a:t> refers to the pseudoknot number. Folded structure annotations follow same key as Figure 5.  </a:t>
            </a:r>
            <a:endParaRPr lang="en-US" sz="1100" b="1" dirty="0">
              <a:latin typeface="Arial" charset="0"/>
              <a:ea typeface="Arial" charset="0"/>
              <a:cs typeface="Arial" charset="0"/>
            </a:endParaRPr>
          </a:p>
        </p:txBody>
      </p:sp>
      <p:sp>
        <p:nvSpPr>
          <p:cNvPr id="23" name="TextBox 22"/>
          <p:cNvSpPr txBox="1"/>
          <p:nvPr/>
        </p:nvSpPr>
        <p:spPr>
          <a:xfrm>
            <a:off x="3481439" y="1451655"/>
            <a:ext cx="318052" cy="400110"/>
          </a:xfrm>
          <a:prstGeom prst="rect">
            <a:avLst/>
          </a:prstGeom>
          <a:noFill/>
        </p:spPr>
        <p:txBody>
          <a:bodyPr wrap="square" rtlCol="0">
            <a:spAutoFit/>
          </a:bodyPr>
          <a:lstStyle/>
          <a:p>
            <a:r>
              <a:rPr lang="en-US" sz="2000" b="1" dirty="0"/>
              <a:t>B</a:t>
            </a:r>
            <a:endParaRPr lang="en-US" b="1" dirty="0"/>
          </a:p>
        </p:txBody>
      </p:sp>
      <p:sp>
        <p:nvSpPr>
          <p:cNvPr id="24" name="TextBox 23"/>
          <p:cNvSpPr txBox="1"/>
          <p:nvPr/>
        </p:nvSpPr>
        <p:spPr>
          <a:xfrm>
            <a:off x="50228" y="1451655"/>
            <a:ext cx="318052" cy="400110"/>
          </a:xfrm>
          <a:prstGeom prst="rect">
            <a:avLst/>
          </a:prstGeom>
          <a:noFill/>
        </p:spPr>
        <p:txBody>
          <a:bodyPr wrap="square" rtlCol="0">
            <a:spAutoFit/>
          </a:bodyPr>
          <a:lstStyle/>
          <a:p>
            <a:r>
              <a:rPr lang="en-US" sz="2000" b="1" dirty="0"/>
              <a:t>A</a:t>
            </a:r>
            <a:endParaRPr lang="en-US" b="1" dirty="0"/>
          </a:p>
        </p:txBody>
      </p:sp>
    </p:spTree>
    <p:extLst>
      <p:ext uri="{BB962C8B-B14F-4D97-AF65-F5344CB8AC3E}">
        <p14:creationId xmlns:p14="http://schemas.microsoft.com/office/powerpoint/2010/main" val="937505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89497"/>
            <a:ext cx="5814788" cy="1615827"/>
          </a:xfrm>
          <a:prstGeom prst="rect">
            <a:avLst/>
          </a:prstGeom>
          <a:noFill/>
        </p:spPr>
        <p:txBody>
          <a:bodyPr wrap="square" rtlCol="0">
            <a:spAutoFit/>
          </a:bodyPr>
          <a:lstStyle/>
          <a:p>
            <a:r>
              <a:rPr lang="en-US" sz="1100" b="1" dirty="0" smtClean="0">
                <a:latin typeface="Arial" charset="0"/>
                <a:ea typeface="Arial" charset="0"/>
                <a:cs typeface="Arial" charset="0"/>
              </a:rPr>
              <a:t>Figure 6 continued: </a:t>
            </a:r>
            <a:r>
              <a:rPr lang="en-US" sz="1100" dirty="0" smtClean="0">
                <a:latin typeface="Arial" charset="0"/>
                <a:ea typeface="Arial" charset="0"/>
                <a:cs typeface="Arial" charset="0"/>
              </a:rPr>
              <a:t>c</a:t>
            </a:r>
            <a:r>
              <a:rPr lang="en-US" sz="1100" dirty="0">
                <a:latin typeface="Arial" charset="0"/>
                <a:ea typeface="Arial" charset="0"/>
                <a:cs typeface="Arial" charset="0"/>
              </a:rPr>
              <a:t>omparing the </a:t>
            </a:r>
            <a:r>
              <a:rPr lang="en-US" sz="1100" dirty="0" err="1">
                <a:latin typeface="Arial" charset="0"/>
                <a:ea typeface="Arial" charset="0"/>
                <a:cs typeface="Arial" charset="0"/>
              </a:rPr>
              <a:t>SoM</a:t>
            </a:r>
            <a:r>
              <a:rPr lang="en-US" sz="1100" dirty="0">
                <a:latin typeface="Arial" charset="0"/>
                <a:ea typeface="Arial" charset="0"/>
                <a:cs typeface="Arial" charset="0"/>
              </a:rPr>
              <a:t> scores of the trained MLPs with WC annotations and Infernal SS predictions for (C) Bacterial RNase P and (D) transfer-messenger RNA. Plots on the left show the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against WC </a:t>
            </a:r>
            <a:r>
              <a:rPr lang="en-US" sz="1100" dirty="0" err="1">
                <a:latin typeface="Arial" charset="0"/>
                <a:ea typeface="Arial" charset="0"/>
                <a:cs typeface="Arial" charset="0"/>
              </a:rPr>
              <a:t>annnotations</a:t>
            </a:r>
            <a:r>
              <a:rPr lang="en-US" sz="1100" dirty="0">
                <a:latin typeface="Arial" charset="0"/>
                <a:ea typeface="Arial" charset="0"/>
                <a:cs typeface="Arial" charset="0"/>
              </a:rPr>
              <a:t> (purple), and plots on the right show </a:t>
            </a:r>
            <a:r>
              <a:rPr lang="en-US" sz="1100" dirty="0" err="1">
                <a:latin typeface="Arial" charset="0"/>
                <a:ea typeface="Arial" charset="0"/>
                <a:cs typeface="Arial" charset="0"/>
              </a:rPr>
              <a:t>Infernal’s</a:t>
            </a:r>
            <a:r>
              <a:rPr lang="en-US" sz="1100" dirty="0">
                <a:latin typeface="Arial" charset="0"/>
                <a:ea typeface="Arial" charset="0"/>
                <a:cs typeface="Arial" charset="0"/>
              </a:rPr>
              <a:t> SS prediction (green) compared to WC annotations. The WC annotations do contain the known </a:t>
            </a:r>
            <a:r>
              <a:rPr lang="en-US" sz="1100" dirty="0" err="1">
                <a:latin typeface="Arial" charset="0"/>
                <a:ea typeface="Arial" charset="0"/>
                <a:cs typeface="Arial" charset="0"/>
              </a:rPr>
              <a:t>pseudoknotted</a:t>
            </a:r>
            <a:r>
              <a:rPr lang="en-US" sz="1100" dirty="0">
                <a:latin typeface="Arial" charset="0"/>
                <a:ea typeface="Arial" charset="0"/>
                <a:cs typeface="Arial" charset="0"/>
              </a:rPr>
              <a:t> base pairs. Grey boxes are drawn around the pseudoknots with labels corresponding to the colored annotations in A and B. Infernal cannot model pseudoknots, and thus it doesn’t have points in the grey boxes. The MLP does learn the pseudo knotted base pairs of both families and shows high </a:t>
            </a:r>
            <a:r>
              <a:rPr lang="en-US" sz="1100" dirty="0" err="1">
                <a:latin typeface="Arial" charset="0"/>
                <a:ea typeface="Arial" charset="0"/>
                <a:cs typeface="Arial" charset="0"/>
              </a:rPr>
              <a:t>SoM</a:t>
            </a:r>
            <a:r>
              <a:rPr lang="en-US" sz="1100" dirty="0">
                <a:latin typeface="Arial" charset="0"/>
                <a:ea typeface="Arial" charset="0"/>
                <a:cs typeface="Arial" charset="0"/>
              </a:rPr>
              <a:t> scores for the pseudo knotted base pairs that are found in the WC annotations.</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741404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3888"/>
            <a:ext cx="5943600" cy="2080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5213"/>
            <a:ext cx="5943600" cy="1783080"/>
          </a:xfrm>
          <a:prstGeom prst="rect">
            <a:avLst/>
          </a:prstGeom>
        </p:spPr>
      </p:pic>
      <p:sp>
        <p:nvSpPr>
          <p:cNvPr id="7" name="TextBox 6"/>
          <p:cNvSpPr txBox="1"/>
          <p:nvPr/>
        </p:nvSpPr>
        <p:spPr>
          <a:xfrm>
            <a:off x="0" y="5658679"/>
            <a:ext cx="5943600" cy="2462213"/>
          </a:xfrm>
          <a:prstGeom prst="rect">
            <a:avLst/>
          </a:prstGeom>
          <a:noFill/>
        </p:spPr>
        <p:txBody>
          <a:bodyPr wrap="square" rtlCol="0">
            <a:spAutoFit/>
          </a:bodyPr>
          <a:lstStyle/>
          <a:p>
            <a:pPr algn="just"/>
            <a:r>
              <a:rPr lang="en-US" sz="1100" b="1" dirty="0">
                <a:latin typeface="Arial" charset="0"/>
                <a:ea typeface="Arial" charset="0"/>
                <a:cs typeface="Arial" charset="0"/>
              </a:rPr>
              <a:t>Figure 9</a:t>
            </a:r>
            <a:r>
              <a:rPr lang="en-US" sz="1100" dirty="0">
                <a:latin typeface="Arial" charset="0"/>
                <a:ea typeface="Arial" charset="0"/>
                <a:cs typeface="Arial" charset="0"/>
              </a:rPr>
              <a:t>: (A) the TPR was calculated for each trained MLP where the top 0.7C </a:t>
            </a:r>
            <a:r>
              <a:rPr lang="en-US" sz="1100" dirty="0" err="1">
                <a:latin typeface="Arial" charset="0"/>
                <a:ea typeface="Arial" charset="0"/>
                <a:cs typeface="Arial" charset="0"/>
              </a:rPr>
              <a:t>SoM</a:t>
            </a:r>
            <a:r>
              <a:rPr lang="en-US" sz="1100" dirty="0">
                <a:latin typeface="Arial" charset="0"/>
                <a:ea typeface="Arial" charset="0"/>
                <a:cs typeface="Arial" charset="0"/>
              </a:rPr>
              <a:t> scores were called positive contacts. These were plotted against the alignment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00" dirty="0" err="1">
                <a:latin typeface="Arial" charset="0"/>
                <a:ea typeface="Arial" charset="0"/>
                <a:cs typeface="Arial" charset="0"/>
              </a:rPr>
              <a:t>coloured</a:t>
            </a:r>
            <a:r>
              <a:rPr lang="en-US" sz="1100" dirty="0">
                <a:latin typeface="Arial" charset="0"/>
                <a:ea typeface="Arial" charset="0"/>
                <a:cs typeface="Arial" charset="0"/>
              </a:rPr>
              <a:t> by the length of the MSA of that family. The MSA length is bracketed next to the </a:t>
            </a:r>
            <a:r>
              <a:rPr lang="en-US" sz="1100" dirty="0" err="1">
                <a:latin typeface="Arial" charset="0"/>
                <a:ea typeface="Arial" charset="0"/>
                <a:cs typeface="Arial" charset="0"/>
              </a:rPr>
              <a:t>Rfam</a:t>
            </a:r>
            <a:r>
              <a:rPr lang="en-US" sz="1100" dirty="0">
                <a:latin typeface="Arial" charset="0"/>
                <a:ea typeface="Arial" charset="0"/>
                <a:cs typeface="Arial" charset="0"/>
              </a:rPr>
              <a:t> ID in the legend. </a:t>
            </a:r>
            <a:endParaRPr lang="en-US" sz="1100" b="0" dirty="0" smtClean="0">
              <a:effectLst/>
              <a:latin typeface="Arial" charset="0"/>
              <a:ea typeface="Arial" charset="0"/>
              <a:cs typeface="Arial" charset="0"/>
            </a:endParaRPr>
          </a:p>
          <a:p>
            <a:pPr algn="just"/>
            <a:r>
              <a:rPr lang="en-US" sz="1100" dirty="0" smtClean="0">
                <a:latin typeface="Arial" charset="0"/>
                <a:ea typeface="Arial" charset="0"/>
                <a:cs typeface="Arial" charset="0"/>
              </a:rPr>
              <a:t/>
            </a:r>
            <a:br>
              <a:rPr lang="en-US" sz="1100" dirty="0" smtClean="0">
                <a:latin typeface="Arial" charset="0"/>
                <a:ea typeface="Arial" charset="0"/>
                <a:cs typeface="Arial" charset="0"/>
              </a:rPr>
            </a:br>
            <a:endParaRPr lang="en-US" sz="1100" dirty="0">
              <a:latin typeface="Arial" charset="0"/>
              <a:ea typeface="Arial" charset="0"/>
              <a:cs typeface="Arial" charset="0"/>
            </a:endParaRPr>
          </a:p>
        </p:txBody>
      </p:sp>
      <p:sp>
        <p:nvSpPr>
          <p:cNvPr id="8" name="TextBox 7"/>
          <p:cNvSpPr txBox="1"/>
          <p:nvPr/>
        </p:nvSpPr>
        <p:spPr>
          <a:xfrm>
            <a:off x="132521" y="255103"/>
            <a:ext cx="318052" cy="400110"/>
          </a:xfrm>
          <a:prstGeom prst="rect">
            <a:avLst/>
          </a:prstGeom>
          <a:noFill/>
        </p:spPr>
        <p:txBody>
          <a:bodyPr wrap="square" rtlCol="0">
            <a:spAutoFit/>
          </a:bodyPr>
          <a:lstStyle/>
          <a:p>
            <a:r>
              <a:rPr lang="en-US" sz="2000" b="1" dirty="0" smtClean="0"/>
              <a:t>A</a:t>
            </a:r>
            <a:endParaRPr lang="en-US" b="1" dirty="0"/>
          </a:p>
        </p:txBody>
      </p:sp>
      <p:sp>
        <p:nvSpPr>
          <p:cNvPr id="9" name="TextBox 8"/>
          <p:cNvSpPr txBox="1"/>
          <p:nvPr/>
        </p:nvSpPr>
        <p:spPr>
          <a:xfrm>
            <a:off x="132521" y="2638348"/>
            <a:ext cx="318052" cy="400110"/>
          </a:xfrm>
          <a:prstGeom prst="rect">
            <a:avLst/>
          </a:prstGeom>
          <a:noFill/>
        </p:spPr>
        <p:txBody>
          <a:bodyPr wrap="square" rtlCol="0">
            <a:spAutoFit/>
          </a:bodyPr>
          <a:lstStyle/>
          <a:p>
            <a:r>
              <a:rPr lang="en-US" sz="2000" b="1" dirty="0"/>
              <a:t>B</a:t>
            </a:r>
            <a:endParaRPr lang="en-US" b="1" dirty="0"/>
          </a:p>
        </p:txBody>
      </p:sp>
    </p:spTree>
    <p:extLst>
      <p:ext uri="{BB962C8B-B14F-4D97-AF65-F5344CB8AC3E}">
        <p14:creationId xmlns:p14="http://schemas.microsoft.com/office/powerpoint/2010/main" val="89279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691" y="0"/>
            <a:ext cx="1384300" cy="1651000"/>
          </a:xfrm>
          <a:prstGeom prst="rect">
            <a:avLst/>
          </a:prstGeom>
        </p:spPr>
      </p:pic>
      <p:sp>
        <p:nvSpPr>
          <p:cNvPr id="7" name="TextBox 6"/>
          <p:cNvSpPr txBox="1"/>
          <p:nvPr/>
        </p:nvSpPr>
        <p:spPr>
          <a:xfrm>
            <a:off x="0" y="6275219"/>
            <a:ext cx="5943600" cy="1954381"/>
          </a:xfrm>
          <a:prstGeom prst="rect">
            <a:avLst/>
          </a:prstGeom>
          <a:noFill/>
        </p:spPr>
        <p:txBody>
          <a:bodyPr wrap="square" rtlCol="0">
            <a:spAutoFit/>
          </a:bodyPr>
          <a:lstStyle/>
          <a:p>
            <a:r>
              <a:rPr lang="en-US" sz="1100" b="1" dirty="0" smtClean="0">
                <a:latin typeface="Arial" charset="0"/>
                <a:ea typeface="Arial" charset="0"/>
                <a:cs typeface="Arial" charset="0"/>
              </a:rPr>
              <a:t>Figure 10: </a:t>
            </a:r>
            <a:r>
              <a:rPr lang="en-US" sz="1100" dirty="0" smtClean="0">
                <a:latin typeface="Arial" charset="0"/>
                <a:ea typeface="Arial" charset="0"/>
                <a:cs typeface="Arial" charset="0"/>
              </a:rPr>
              <a:t>(A) Folded secondary structure of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from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(B) Results from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performed on an MLP trained on the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reduced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alignment (blue) and from an RNN trained on the unaligned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00" dirty="0" err="1" smtClean="0">
                <a:latin typeface="Arial" charset="0"/>
                <a:ea typeface="Arial" charset="0"/>
                <a:cs typeface="Arial" charset="0"/>
              </a:rPr>
              <a:t>WCplot</a:t>
            </a:r>
            <a:r>
              <a:rPr lang="en-US" sz="1100" dirty="0" smtClean="0">
                <a:latin typeface="Arial" charset="0"/>
                <a:ea typeface="Arial" charset="0"/>
                <a:cs typeface="Arial" charset="0"/>
              </a:rPr>
              <a:t> correspond to the sequence position.</a:t>
            </a:r>
            <a:br>
              <a:rPr lang="en-US" sz="1100" dirty="0" smtClean="0">
                <a:latin typeface="Arial" charset="0"/>
                <a:ea typeface="Arial" charset="0"/>
                <a:cs typeface="Arial" charset="0"/>
              </a:rPr>
            </a:br>
            <a:endParaRPr lang="en-US" sz="11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12" y="1786212"/>
            <a:ext cx="1929809" cy="1929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69" y="1786212"/>
            <a:ext cx="1929810" cy="19298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650" y="4231405"/>
            <a:ext cx="1494878" cy="149487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320" y="4231405"/>
            <a:ext cx="1528431" cy="15284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80" y="4231406"/>
            <a:ext cx="1494878" cy="149487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2642070" y="2385650"/>
            <a:ext cx="142709" cy="730931"/>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5186302" y="2385650"/>
            <a:ext cx="155787" cy="749268"/>
          </a:xfrm>
          <a:prstGeom prst="rect">
            <a:avLst/>
          </a:prstGeom>
        </p:spPr>
      </p:pic>
      <p:sp>
        <p:nvSpPr>
          <p:cNvPr id="16" name="TextBox 15"/>
          <p:cNvSpPr txBox="1"/>
          <p:nvPr/>
        </p:nvSpPr>
        <p:spPr>
          <a:xfrm>
            <a:off x="1786362" y="67324"/>
            <a:ext cx="318052" cy="400110"/>
          </a:xfrm>
          <a:prstGeom prst="rect">
            <a:avLst/>
          </a:prstGeom>
          <a:noFill/>
        </p:spPr>
        <p:txBody>
          <a:bodyPr wrap="square" rtlCol="0">
            <a:spAutoFit/>
          </a:bodyPr>
          <a:lstStyle/>
          <a:p>
            <a:r>
              <a:rPr lang="en-US" sz="2000" b="1" dirty="0" smtClean="0"/>
              <a:t>A</a:t>
            </a:r>
            <a:endParaRPr lang="en-US" b="1" dirty="0"/>
          </a:p>
        </p:txBody>
      </p:sp>
      <p:sp>
        <p:nvSpPr>
          <p:cNvPr id="17" name="TextBox 16"/>
          <p:cNvSpPr txBox="1"/>
          <p:nvPr/>
        </p:nvSpPr>
        <p:spPr>
          <a:xfrm>
            <a:off x="198711" y="1662387"/>
            <a:ext cx="318052" cy="400110"/>
          </a:xfrm>
          <a:prstGeom prst="rect">
            <a:avLst/>
          </a:prstGeom>
          <a:noFill/>
        </p:spPr>
        <p:txBody>
          <a:bodyPr wrap="square" rtlCol="0">
            <a:spAutoFit/>
          </a:bodyPr>
          <a:lstStyle/>
          <a:p>
            <a:r>
              <a:rPr lang="en-US" sz="2000" b="1" dirty="0"/>
              <a:t>B</a:t>
            </a:r>
            <a:endParaRPr lang="en-US" b="1" dirty="0"/>
          </a:p>
        </p:txBody>
      </p:sp>
      <p:sp>
        <p:nvSpPr>
          <p:cNvPr id="18" name="TextBox 17"/>
          <p:cNvSpPr txBox="1"/>
          <p:nvPr/>
        </p:nvSpPr>
        <p:spPr>
          <a:xfrm>
            <a:off x="372532" y="4031349"/>
            <a:ext cx="318052" cy="400110"/>
          </a:xfrm>
          <a:prstGeom prst="rect">
            <a:avLst/>
          </a:prstGeom>
          <a:noFill/>
        </p:spPr>
        <p:txBody>
          <a:bodyPr wrap="square" rtlCol="0">
            <a:spAutoFit/>
          </a:bodyPr>
          <a:lstStyle/>
          <a:p>
            <a:r>
              <a:rPr lang="en-US" sz="2000" b="1" dirty="0"/>
              <a:t>C</a:t>
            </a:r>
            <a:endParaRPr lang="en-US" b="1" dirty="0"/>
          </a:p>
        </p:txBody>
      </p:sp>
      <p:sp>
        <p:nvSpPr>
          <p:cNvPr id="19" name="TextBox 18"/>
          <p:cNvSpPr txBox="1"/>
          <p:nvPr/>
        </p:nvSpPr>
        <p:spPr>
          <a:xfrm>
            <a:off x="5099779" y="2200984"/>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0" name="TextBox 19"/>
          <p:cNvSpPr txBox="1"/>
          <p:nvPr/>
        </p:nvSpPr>
        <p:spPr>
          <a:xfrm>
            <a:off x="5109383" y="3134918"/>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3" name="TextBox 22"/>
          <p:cNvSpPr txBox="1"/>
          <p:nvPr/>
        </p:nvSpPr>
        <p:spPr>
          <a:xfrm>
            <a:off x="2437528" y="2210504"/>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4" name="TextBox 23"/>
          <p:cNvSpPr txBox="1"/>
          <p:nvPr/>
        </p:nvSpPr>
        <p:spPr>
          <a:xfrm>
            <a:off x="2447132" y="3144438"/>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7" name="TextBox 26"/>
          <p:cNvSpPr txBox="1">
            <a:spLocks/>
          </p:cNvSpPr>
          <p:nvPr/>
        </p:nvSpPr>
        <p:spPr>
          <a:xfrm>
            <a:off x="2509759" y="1186282"/>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8" name="TextBox 27"/>
          <p:cNvSpPr txBox="1">
            <a:spLocks/>
          </p:cNvSpPr>
          <p:nvPr/>
        </p:nvSpPr>
        <p:spPr>
          <a:xfrm>
            <a:off x="2389214" y="49007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9" name="TextBox 28"/>
          <p:cNvSpPr txBox="1">
            <a:spLocks/>
          </p:cNvSpPr>
          <p:nvPr/>
        </p:nvSpPr>
        <p:spPr>
          <a:xfrm>
            <a:off x="2959109" y="359271"/>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0" name="TextBox 29"/>
          <p:cNvSpPr txBox="1">
            <a:spLocks/>
          </p:cNvSpPr>
          <p:nvPr/>
        </p:nvSpPr>
        <p:spPr>
          <a:xfrm>
            <a:off x="3290878" y="79862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1" name="TextBox 30"/>
          <p:cNvSpPr txBox="1">
            <a:spLocks/>
          </p:cNvSpPr>
          <p:nvPr/>
        </p:nvSpPr>
        <p:spPr>
          <a:xfrm>
            <a:off x="721980" y="307585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32" name="TextBox 31"/>
          <p:cNvSpPr txBox="1">
            <a:spLocks/>
          </p:cNvSpPr>
          <p:nvPr/>
        </p:nvSpPr>
        <p:spPr>
          <a:xfrm>
            <a:off x="690584" y="227908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33" name="TextBox 32"/>
          <p:cNvSpPr txBox="1">
            <a:spLocks/>
          </p:cNvSpPr>
          <p:nvPr/>
        </p:nvSpPr>
        <p:spPr>
          <a:xfrm>
            <a:off x="1054110" y="2761039"/>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4" name="TextBox 33"/>
          <p:cNvSpPr txBox="1">
            <a:spLocks/>
          </p:cNvSpPr>
          <p:nvPr/>
        </p:nvSpPr>
        <p:spPr>
          <a:xfrm>
            <a:off x="1524487" y="324546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5" name="TextBox 34"/>
          <p:cNvSpPr txBox="1">
            <a:spLocks/>
          </p:cNvSpPr>
          <p:nvPr/>
        </p:nvSpPr>
        <p:spPr>
          <a:xfrm>
            <a:off x="3454297" y="3049859"/>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solidFill>
                  <a:schemeClr val="bg1"/>
                </a:solidFill>
                <a:latin typeface="Arial" charset="0"/>
                <a:ea typeface="Arial" charset="0"/>
                <a:cs typeface="Arial" charset="0"/>
              </a:rPr>
              <a:t>1</a:t>
            </a:r>
            <a:endParaRPr lang="en-US" sz="700" dirty="0">
              <a:solidFill>
                <a:schemeClr val="bg1"/>
              </a:solidFill>
              <a:latin typeface="Arial" charset="0"/>
              <a:ea typeface="Arial" charset="0"/>
              <a:cs typeface="Arial" charset="0"/>
            </a:endParaRPr>
          </a:p>
        </p:txBody>
      </p:sp>
      <p:sp>
        <p:nvSpPr>
          <p:cNvPr id="36" name="TextBox 35"/>
          <p:cNvSpPr txBox="1">
            <a:spLocks/>
          </p:cNvSpPr>
          <p:nvPr/>
        </p:nvSpPr>
        <p:spPr>
          <a:xfrm>
            <a:off x="3373878" y="2247636"/>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2</a:t>
            </a:r>
          </a:p>
        </p:txBody>
      </p:sp>
      <p:sp>
        <p:nvSpPr>
          <p:cNvPr id="37" name="TextBox 36"/>
          <p:cNvSpPr txBox="1">
            <a:spLocks/>
          </p:cNvSpPr>
          <p:nvPr/>
        </p:nvSpPr>
        <p:spPr>
          <a:xfrm>
            <a:off x="3724759" y="2691704"/>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3</a:t>
            </a:r>
          </a:p>
        </p:txBody>
      </p:sp>
      <p:sp>
        <p:nvSpPr>
          <p:cNvPr id="38" name="TextBox 37"/>
          <p:cNvSpPr txBox="1">
            <a:spLocks/>
          </p:cNvSpPr>
          <p:nvPr/>
        </p:nvSpPr>
        <p:spPr>
          <a:xfrm>
            <a:off x="4208458" y="3227251"/>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2799</TotalTime>
  <Words>1061</Words>
  <Application>Microsoft Macintosh PowerPoint</Application>
  <PresentationFormat>Custom</PresentationFormat>
  <Paragraphs>65</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33</cp:revision>
  <dcterms:created xsi:type="dcterms:W3CDTF">2019-03-06T01:38:28Z</dcterms:created>
  <dcterms:modified xsi:type="dcterms:W3CDTF">2019-03-08T18:24:54Z</dcterms:modified>
</cp:coreProperties>
</file>